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5"/>
  </p:notesMasterIdLst>
  <p:handoutMasterIdLst>
    <p:handoutMasterId r:id="rId16"/>
  </p:handoutMasterIdLst>
  <p:sldIdLst>
    <p:sldId id="360" r:id="rId5"/>
    <p:sldId id="265" r:id="rId6"/>
    <p:sldId id="363" r:id="rId7"/>
    <p:sldId id="364" r:id="rId8"/>
    <p:sldId id="361" r:id="rId9"/>
    <p:sldId id="366" r:id="rId10"/>
    <p:sldId id="367" r:id="rId11"/>
    <p:sldId id="368" r:id="rId12"/>
    <p:sldId id="365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6" autoAdjust="0"/>
    <p:restoredTop sz="95434" autoAdjust="0"/>
  </p:normalViewPr>
  <p:slideViewPr>
    <p:cSldViewPr snapToGrid="0" showGuides="1">
      <p:cViewPr>
        <p:scale>
          <a:sx n="76" d="100"/>
          <a:sy n="76" d="100"/>
        </p:scale>
        <p:origin x="1210" y="797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9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7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183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903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03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0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38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3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63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85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94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025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547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5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068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7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33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9720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530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5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4" r:id="rId14"/>
    <p:sldLayoutId id="2147483807" r:id="rId15"/>
    <p:sldLayoutId id="2147483808" r:id="rId16"/>
    <p:sldLayoutId id="2147483810" r:id="rId17"/>
    <p:sldLayoutId id="2147483812" r:id="rId18"/>
    <p:sldLayoutId id="2147483691" r:id="rId19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>
          <a:xfrm>
            <a:off x="-315687" y="-1578428"/>
            <a:ext cx="14994345" cy="84364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Intel® </a:t>
            </a:r>
            <a:r>
              <a:rPr lang="en-US" sz="2800" dirty="0" err="1">
                <a:latin typeface="Bahnschrift SemiBold" panose="020B0502040204020203" pitchFamily="34" charset="0"/>
              </a:rPr>
              <a:t>Unnati</a:t>
            </a:r>
            <a:r>
              <a:rPr lang="en-US" sz="2800" dirty="0">
                <a:latin typeface="Bahnschrift SemiBold" panose="020B0502040204020203" pitchFamily="34" charset="0"/>
              </a:rPr>
              <a:t> Industrial Training – 2025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Image Sharpening Using Knowledge Distillation</a:t>
            </a:r>
            <a:br>
              <a:rPr lang="en-US" sz="4000" dirty="0">
                <a:latin typeface="Bahnschrift SemiBold" panose="020B0502040204020203" pitchFamily="34" charset="0"/>
              </a:rPr>
            </a:br>
            <a:br>
              <a:rPr lang="en-US" sz="4000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                </a:t>
            </a:r>
            <a:r>
              <a:rPr lang="en-US" sz="3200" dirty="0">
                <a:latin typeface="Bahnschrift SemiBold" panose="020B0502040204020203" pitchFamily="34" charset="0"/>
              </a:rPr>
              <a:t>Team </a:t>
            </a:r>
            <a:r>
              <a:rPr lang="en-US" sz="3200" b="0" dirty="0" err="1">
                <a:latin typeface="Bahnschrift SemiBold" panose="020B0502040204020203" pitchFamily="34" charset="0"/>
              </a:rPr>
              <a:t>CodeShamshers</a:t>
            </a:r>
            <a:endParaRPr lang="en-US" sz="3200" b="0" dirty="0">
              <a:latin typeface="Bahnschrift SemiBold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Picture 4" descr="Intel (INTC) Stock Price, Chart, and Market Cap — Trading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052" y="4633903"/>
            <a:ext cx="1746048" cy="17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056289"/>
            <a:ext cx="5143500" cy="914412"/>
          </a:xfrm>
        </p:spPr>
        <p:txBody>
          <a:bodyPr anchor="b"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6" y="1970700"/>
            <a:ext cx="6240025" cy="4761175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Objective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Problem Overview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System Architecture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Teacher Model – </a:t>
            </a:r>
            <a:r>
              <a:rPr lang="en-US" sz="2000" dirty="0" err="1">
                <a:latin typeface="Bahnschrift SemiBold" panose="020B0502040204020203" pitchFamily="34" charset="0"/>
              </a:rPr>
              <a:t>SwinIR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>
                <a:latin typeface="Bahnschrift SemiBold" panose="020B0502040204020203" pitchFamily="34" charset="0"/>
              </a:rPr>
              <a:t>Student Model - Lightweight CNN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Results</a:t>
            </a:r>
            <a:br>
              <a:rPr lang="en-US" sz="2000" dirty="0">
                <a:latin typeface="Bahnschrift SemiBold" panose="020B0502040204020203" pitchFamily="34" charset="0"/>
              </a:rPr>
            </a:br>
            <a:endParaRPr lang="en-US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8" y="1273630"/>
            <a:ext cx="6901699" cy="86710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8" y="1735335"/>
            <a:ext cx="10829925" cy="3319603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Develop a lightweight, real-time image sharpening model that enhances degraded images.</a:t>
            </a:r>
          </a:p>
          <a:p>
            <a:r>
              <a:rPr lang="en-US" sz="2000" dirty="0"/>
              <a:t>Use a Knowledge Distillation framework to transfer image restoration capabilities from a powerful teacher model to a compact student model.</a:t>
            </a:r>
          </a:p>
          <a:p>
            <a:r>
              <a:rPr lang="en-US" sz="2000" dirty="0"/>
              <a:t>Target applications requiring high visual quality with minimal computational overhead.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7" y="228217"/>
            <a:ext cx="10829923" cy="1344612"/>
          </a:xfrm>
        </p:spPr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27" y="1572829"/>
            <a:ext cx="10829923" cy="2846567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Image degradation is common due to downscaling, compression, and data loss.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High-capacity models like </a:t>
            </a:r>
            <a:r>
              <a:rPr lang="en-US" dirty="0" err="1">
                <a:latin typeface="Bahnschrift SemiBold" panose="020B0502040204020203" pitchFamily="34" charset="0"/>
              </a:rPr>
              <a:t>SwinIR</a:t>
            </a:r>
            <a:r>
              <a:rPr lang="en-US" dirty="0">
                <a:latin typeface="Bahnschrift SemiBold" panose="020B0502040204020203" pitchFamily="34" charset="0"/>
              </a:rPr>
              <a:t> perform well but are computationally heavy.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There's a demand for fast, lightweight models that can restore visual clarity efficiently.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Our solution: Use knowledge distillation to build a student model that matches the quality of a large model but with high speed and small size.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73" y="789062"/>
            <a:ext cx="7294563" cy="1345269"/>
          </a:xfrm>
        </p:spPr>
        <p:txBody>
          <a:bodyPr/>
          <a:lstStyle/>
          <a:p>
            <a:r>
              <a:rPr lang="en-US" dirty="0"/>
              <a:t>System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1960910"/>
            <a:ext cx="4316631" cy="4138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core design of our project follows a Knowledge Distillation (KD) approach where a powerful teacher model (</a:t>
            </a:r>
            <a:r>
              <a:rPr lang="en-US" dirty="0" err="1"/>
              <a:t>SwinIR</a:t>
            </a:r>
            <a:r>
              <a:rPr lang="en-US" dirty="0"/>
              <a:t>-M) transfers knowledge to a lightweight student model, enabling the student to perform high quality image sharpening efficiently.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506B3-7CD1-7D3C-FB3F-00D055A6F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6303" y="615641"/>
            <a:ext cx="5591535" cy="555655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443285"/>
            <a:ext cx="6901699" cy="70797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Teacher Model - </a:t>
            </a:r>
            <a:r>
              <a:rPr lang="en-US" dirty="0" err="1"/>
              <a:t>SwinIR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5"/>
          </p:nvPr>
        </p:nvSpPr>
        <p:spPr bwMode="auto">
          <a:xfrm>
            <a:off x="681037" y="1797270"/>
            <a:ext cx="1168941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Architecture: Transformer-based with shifted windows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Pretrained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 on: Super-resolution, </a:t>
            </a: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denoising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, compression artifact removal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Captures global and local context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Produces sharp, high-fidelity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Role: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Generates target images and features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Guides student during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Used Weights: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001_classicalSR_DF2K_s64w8_SwinIR-M_x4.pth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86"/>
            <a:ext cx="7294563" cy="1345269"/>
          </a:xfrm>
        </p:spPr>
        <p:txBody>
          <a:bodyPr/>
          <a:lstStyle/>
          <a:p>
            <a:r>
              <a:rPr lang="en-US" dirty="0"/>
              <a:t>Student Model - Lightweight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1592317"/>
            <a:ext cx="9913390" cy="4572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 SemiLight" panose="020B0502040204020203" pitchFamily="34" charset="0"/>
              </a:rPr>
              <a:t>Architecture</a:t>
            </a:r>
            <a:r>
              <a:rPr lang="en-US" dirty="0">
                <a:latin typeface="Bahnschrift SemiLight" panose="020B0502040204020203" pitchFamily="34" charset="0"/>
              </a:rPr>
              <a:t>: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Input: 3-channel RGB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Multiple </a:t>
            </a:r>
            <a:r>
              <a:rPr lang="en-US" dirty="0" err="1">
                <a:latin typeface="Bahnschrift SemiLight" panose="020B0502040204020203" pitchFamily="34" charset="0"/>
              </a:rPr>
              <a:t>Conv</a:t>
            </a:r>
            <a:r>
              <a:rPr lang="en-US" dirty="0">
                <a:latin typeface="Bahnschrift SemiLight" panose="020B0502040204020203" pitchFamily="34" charset="0"/>
              </a:rPr>
              <a:t> layers (3x3 kernels + </a:t>
            </a:r>
            <a:r>
              <a:rPr lang="en-US" dirty="0" err="1">
                <a:latin typeface="Bahnschrift SemiLight" panose="020B0502040204020203" pitchFamily="34" charset="0"/>
              </a:rPr>
              <a:t>ReLU</a:t>
            </a:r>
            <a:r>
              <a:rPr lang="en-US" dirty="0">
                <a:latin typeface="Bahnschrift SemiLight" panose="020B0502040204020203" pitchFamily="34" charset="0"/>
              </a:rPr>
              <a:t>)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Output: Sharpened 3-channel RGB</a:t>
            </a:r>
          </a:p>
          <a:p>
            <a:r>
              <a:rPr lang="en-US" b="1" dirty="0">
                <a:latin typeface="Bahnschrift SemiLight" panose="020B0502040204020203" pitchFamily="34" charset="0"/>
              </a:rPr>
              <a:t>Features</a:t>
            </a:r>
            <a:r>
              <a:rPr lang="en-US" dirty="0">
                <a:latin typeface="Bahnschrift SemiLight" panose="020B0502040204020203" pitchFamily="34" charset="0"/>
              </a:rPr>
              <a:t>: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Small parameter count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Optimized for speed and deployment</a:t>
            </a:r>
          </a:p>
          <a:p>
            <a:pPr lvl="1"/>
            <a:r>
              <a:rPr lang="en-US" dirty="0">
                <a:latin typeface="Bahnschrift SemiLight" panose="020B0502040204020203" pitchFamily="34" charset="0"/>
              </a:rPr>
              <a:t>Learns from both image and teacher guidance</a:t>
            </a:r>
          </a:p>
          <a:p>
            <a:r>
              <a:rPr lang="en-US" b="1" dirty="0">
                <a:latin typeface="Bahnschrift SemiLight" panose="020B0502040204020203" pitchFamily="34" charset="0"/>
              </a:rPr>
              <a:t>Goal</a:t>
            </a:r>
            <a:r>
              <a:rPr lang="en-US" dirty="0">
                <a:latin typeface="Bahnschrift SemiLight" panose="020B0502040204020203" pitchFamily="34" charset="0"/>
              </a:rPr>
              <a:t>: High accuracy + real-time FPS</a:t>
            </a:r>
          </a:p>
        </p:txBody>
      </p:sp>
    </p:spTree>
    <p:extLst>
      <p:ext uri="{BB962C8B-B14F-4D97-AF65-F5344CB8AC3E}">
        <p14:creationId xmlns:p14="http://schemas.microsoft.com/office/powerpoint/2010/main" val="287290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6" y="662151"/>
            <a:ext cx="5143500" cy="914412"/>
          </a:xfrm>
        </p:spPr>
        <p:txBody>
          <a:bodyPr anchor="b"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6" y="1576563"/>
            <a:ext cx="5924715" cy="4732684"/>
          </a:xfrm>
        </p:spPr>
        <p:txBody>
          <a:bodyPr vert="horz" lIns="109728" tIns="109728" rIns="109728" bIns="91440" rtlCol="0" anchor="t">
            <a:no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SSIM</a:t>
            </a:r>
            <a:r>
              <a:rPr lang="en-US" sz="2000" dirty="0">
                <a:latin typeface="Bahnschrift SemiLight" panose="020B0502040204020203" pitchFamily="34" charset="0"/>
              </a:rPr>
              <a:t>: Achieved &gt;90% average on test images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FPS</a:t>
            </a:r>
            <a:r>
              <a:rPr lang="en-US" sz="2000" dirty="0">
                <a:latin typeface="Bahnschrift SemiLight" panose="020B0502040204020203" pitchFamily="34" charset="0"/>
              </a:rPr>
              <a:t>: Student model supports 30–60 FPS at 1920x1080 resolution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Visual Outputs</a:t>
            </a:r>
            <a:r>
              <a:rPr lang="en-US" sz="2000" dirty="0">
                <a:latin typeface="Bahnschrift SemiLight" panose="020B0502040204020203" pitchFamily="34" charset="0"/>
              </a:rPr>
              <a:t>:</a:t>
            </a:r>
          </a:p>
          <a:p>
            <a:pPr lvl="1"/>
            <a:r>
              <a:rPr lang="en-US" sz="1800" dirty="0">
                <a:latin typeface="Bahnschrift SemiLight" panose="020B0502040204020203" pitchFamily="34" charset="0"/>
              </a:rPr>
              <a:t>Sharpened images preserve edges, textures, and clarity</a:t>
            </a:r>
          </a:p>
          <a:p>
            <a:pPr lvl="1"/>
            <a:r>
              <a:rPr lang="en-US" sz="1800" dirty="0">
                <a:latin typeface="Bahnschrift SemiLight" panose="020B0502040204020203" pitchFamily="34" charset="0"/>
              </a:rPr>
              <a:t>Close resemblance to teacher output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Qualitative &amp; Subjective Evaluation</a:t>
            </a:r>
            <a:r>
              <a:rPr lang="en-US" sz="2000" dirty="0">
                <a:latin typeface="Bahnschrift SemiLight" panose="020B0502040204020203" pitchFamily="34" charset="0"/>
              </a:rPr>
              <a:t>: Positive feedback on visual fidelity</a:t>
            </a:r>
          </a:p>
        </p:txBody>
      </p:sp>
    </p:spTree>
    <p:extLst>
      <p:ext uri="{BB962C8B-B14F-4D97-AF65-F5344CB8AC3E}">
        <p14:creationId xmlns:p14="http://schemas.microsoft.com/office/powerpoint/2010/main" val="354553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7" y="228217"/>
            <a:ext cx="10829923" cy="1344612"/>
          </a:xfrm>
        </p:spPr>
        <p:txBody>
          <a:bodyPr/>
          <a:lstStyle/>
          <a:p>
            <a:r>
              <a:rPr lang="en-US" dirty="0"/>
              <a:t>Demo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27" y="1572829"/>
            <a:ext cx="10829923" cy="415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Bahnschrift SemiBold" panose="020B0502040204020203" pitchFamily="34" charset="0"/>
              </a:rPr>
              <a:t>Video Demo</a:t>
            </a:r>
            <a:r>
              <a:rPr lang="en-US" sz="2400">
                <a:latin typeface="Bahnschrift SemiBold" panose="020B0502040204020203" pitchFamily="34" charset="0"/>
              </a:rPr>
              <a:t>: </a:t>
            </a:r>
            <a:endParaRPr lang="en-US" sz="2400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u="sng"/>
              <a:t>https://drive.google.com/file/d/1-YpXPAzRGb2ttBHt1tPqgmO2a3XKZK8d/view?usp=sharing</a:t>
            </a:r>
            <a:endParaRPr 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11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7582C-09B5-404B-AB43-F16C0F57FA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80F06-B6B5-4805-8B63-F50504433CA3}">
  <ds:schemaRefs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48A299-F78A-4298-ACF8-B91446C9A5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SketchLinesVTI</Template>
  <TotalTime>88</TotalTime>
  <Words>388</Words>
  <Application>Microsoft Office PowerPoint</Application>
  <PresentationFormat>Widescreen</PresentationFormat>
  <Paragraphs>62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Meiryo</vt:lpstr>
      <vt:lpstr>Arial</vt:lpstr>
      <vt:lpstr>Bahnschrift SemiBold</vt:lpstr>
      <vt:lpstr>Bahnschrift SemiLight</vt:lpstr>
      <vt:lpstr>Calibri</vt:lpstr>
      <vt:lpstr>Corbel</vt:lpstr>
      <vt:lpstr>SketchLinesVTI</vt:lpstr>
      <vt:lpstr> Intel® Unnati Industrial Training – 2025 Image Sharpening Using Knowledge Distillation                  Team CodeShamshers</vt:lpstr>
      <vt:lpstr>Contents</vt:lpstr>
      <vt:lpstr>Objective</vt:lpstr>
      <vt:lpstr>Problem Overview</vt:lpstr>
      <vt:lpstr>System Architecture </vt:lpstr>
      <vt:lpstr>Teacher Model - SwinIR </vt:lpstr>
      <vt:lpstr>Student Model - Lightweight CNN</vt:lpstr>
      <vt:lpstr>Results</vt:lpstr>
      <vt:lpstr>Demo &amp;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Keerthan Reddy</dc:creator>
  <cp:lastModifiedBy>KEERTHAN REDDY</cp:lastModifiedBy>
  <cp:revision>9</cp:revision>
  <dcterms:created xsi:type="dcterms:W3CDTF">2024-01-10T14:50:20Z</dcterms:created>
  <dcterms:modified xsi:type="dcterms:W3CDTF">2025-07-11T19:28:52Z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